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70" r:id="rId7"/>
    <p:sldId id="272" r:id="rId8"/>
    <p:sldId id="273" r:id="rId9"/>
    <p:sldId id="276" r:id="rId10"/>
    <p:sldId id="277" r:id="rId11"/>
    <p:sldId id="262" r:id="rId12"/>
    <p:sldId id="263" r:id="rId13"/>
    <p:sldId id="264" r:id="rId14"/>
    <p:sldId id="265" r:id="rId15"/>
    <p:sldId id="274" r:id="rId16"/>
    <p:sldId id="275"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815BC-920B-47F8-8E4F-430F07025E48}"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815BC-920B-47F8-8E4F-430F07025E48}"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815BC-920B-47F8-8E4F-430F07025E48}"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815BC-920B-47F8-8E4F-430F07025E48}"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815BC-920B-47F8-8E4F-430F07025E48}"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815BC-920B-47F8-8E4F-430F07025E48}"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815BC-920B-47F8-8E4F-430F07025E48}"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815BC-920B-47F8-8E4F-430F07025E48}" type="datetimeFigureOut">
              <a:rPr lang="en-US" smtClean="0"/>
              <a:pPr/>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815BC-920B-47F8-8E4F-430F07025E48}" type="datetimeFigureOut">
              <a:rPr lang="en-US" smtClean="0"/>
              <a:pPr/>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815BC-920B-47F8-8E4F-430F07025E48}"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815BC-920B-47F8-8E4F-430F07025E48}"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7EFC4-7E35-405E-B0CC-77F2E549CD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815BC-920B-47F8-8E4F-430F07025E48}" type="datetimeFigureOut">
              <a:rPr lang="en-US" smtClean="0"/>
              <a:pPr/>
              <a:t>5/3/2018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7EFC4-7E35-405E-B0CC-77F2E549C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962400" y="377644"/>
            <a:ext cx="4733925" cy="1295400"/>
            <a:chOff x="3962400" y="377644"/>
            <a:chExt cx="4733925" cy="1295400"/>
          </a:xfrm>
        </p:grpSpPr>
        <p:pic>
          <p:nvPicPr>
            <p:cNvPr id="5" name="Picture 2"/>
            <p:cNvPicPr>
              <a:picLocks noChangeAspect="1" noChangeArrowheads="1"/>
            </p:cNvPicPr>
            <p:nvPr/>
          </p:nvPicPr>
          <p:blipFill>
            <a:blip r:embed="rId2"/>
            <a:srcRect/>
            <a:stretch>
              <a:fillRect/>
            </a:stretch>
          </p:blipFill>
          <p:spPr bwMode="auto">
            <a:xfrm>
              <a:off x="5105400" y="381000"/>
              <a:ext cx="3590925" cy="1219200"/>
            </a:xfrm>
            <a:prstGeom prst="rect">
              <a:avLst/>
            </a:prstGeom>
            <a:noFill/>
            <a:ln w="9525">
              <a:noFill/>
              <a:miter lim="800000"/>
              <a:headEnd/>
              <a:tailEnd/>
            </a:ln>
            <a:effectLst/>
          </p:spPr>
        </p:pic>
        <p:pic>
          <p:nvPicPr>
            <p:cNvPr id="6" name="Picture 4" descr="Related image"/>
            <p:cNvPicPr>
              <a:picLocks noChangeAspect="1" noChangeArrowheads="1"/>
            </p:cNvPicPr>
            <p:nvPr/>
          </p:nvPicPr>
          <p:blipFill>
            <a:blip r:embed="rId3"/>
            <a:srcRect/>
            <a:stretch>
              <a:fillRect/>
            </a:stretch>
          </p:blipFill>
          <p:spPr bwMode="auto">
            <a:xfrm>
              <a:off x="3962400" y="377644"/>
              <a:ext cx="1295400" cy="1295400"/>
            </a:xfrm>
            <a:prstGeom prst="rect">
              <a:avLst/>
            </a:prstGeom>
            <a:noFill/>
          </p:spPr>
        </p:pic>
      </p:grpSp>
      <p:cxnSp>
        <p:nvCxnSpPr>
          <p:cNvPr id="7" name="Straight Connector 6"/>
          <p:cNvCxnSpPr/>
          <p:nvPr/>
        </p:nvCxnSpPr>
        <p:spPr>
          <a:xfrm flipV="1">
            <a:off x="373487" y="1905000"/>
            <a:ext cx="8160913" cy="1395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srcRect/>
          <a:stretch>
            <a:fillRect/>
          </a:stretch>
        </p:blipFill>
        <p:spPr bwMode="auto">
          <a:xfrm>
            <a:off x="457200" y="2590800"/>
            <a:ext cx="2457450" cy="3057525"/>
          </a:xfrm>
          <a:prstGeom prst="rect">
            <a:avLst/>
          </a:prstGeom>
          <a:noFill/>
          <a:ln w="9525">
            <a:noFill/>
            <a:miter lim="800000"/>
            <a:headEnd/>
            <a:tailEnd/>
          </a:ln>
          <a:effectLst/>
        </p:spPr>
      </p:pic>
      <p:sp>
        <p:nvSpPr>
          <p:cNvPr id="10" name="TextBox 9"/>
          <p:cNvSpPr txBox="1"/>
          <p:nvPr/>
        </p:nvSpPr>
        <p:spPr>
          <a:xfrm>
            <a:off x="2895600" y="3962400"/>
            <a:ext cx="5562600" cy="1631216"/>
          </a:xfrm>
          <a:prstGeom prst="rect">
            <a:avLst/>
          </a:prstGeom>
          <a:noFill/>
        </p:spPr>
        <p:txBody>
          <a:bodyPr wrap="square" rtlCol="0">
            <a:spAutoFit/>
          </a:bodyPr>
          <a:lstStyle/>
          <a:p>
            <a:r>
              <a:rPr lang="en-US" sz="2000" dirty="0" smtClean="0"/>
              <a:t>Aam Aadmi Party invites the people of Karnataka to be part of a new kind of governance - to eliminate avoidable suffering, to help each citizen fulfill their potential, and to </a:t>
            </a:r>
            <a:r>
              <a:rPr lang="en-US" sz="2000" dirty="0" smtClean="0"/>
              <a:t>deliver </a:t>
            </a:r>
            <a:r>
              <a:rPr lang="en-US" sz="2000" dirty="0" smtClean="0"/>
              <a:t>the long-delayed promises of development.   </a:t>
            </a:r>
            <a:endParaRPr lang="en-US" sz="2000" dirty="0"/>
          </a:p>
        </p:txBody>
      </p:sp>
      <p:sp>
        <p:nvSpPr>
          <p:cNvPr id="11" name="TextBox 10"/>
          <p:cNvSpPr txBox="1"/>
          <p:nvPr/>
        </p:nvSpPr>
        <p:spPr>
          <a:xfrm>
            <a:off x="2876390" y="2514600"/>
            <a:ext cx="4930645" cy="1200329"/>
          </a:xfrm>
          <a:prstGeom prst="rect">
            <a:avLst/>
          </a:prstGeom>
          <a:noFill/>
        </p:spPr>
        <p:txBody>
          <a:bodyPr wrap="none" rtlCol="0">
            <a:spAutoFit/>
          </a:bodyPr>
          <a:lstStyle/>
          <a:p>
            <a:r>
              <a:rPr lang="en-US" sz="4800" b="1" dirty="0" smtClean="0"/>
              <a:t>KARNATAKA, 2018</a:t>
            </a:r>
            <a:r>
              <a:rPr lang="en-US" sz="3200" dirty="0" smtClean="0"/>
              <a:t/>
            </a:r>
            <a:br>
              <a:rPr lang="en-US" sz="3200" dirty="0" smtClean="0"/>
            </a:br>
            <a:r>
              <a:rPr lang="en-US" sz="2400" b="1" dirty="0" smtClean="0"/>
              <a:t>Manifesto for the Assembly elections</a:t>
            </a:r>
            <a:endParaRPr 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28600" y="235688"/>
            <a:ext cx="1219200" cy="1516912"/>
          </a:xfrm>
          <a:prstGeom prst="rect">
            <a:avLst/>
          </a:prstGeom>
          <a:noFill/>
          <a:ln w="9525">
            <a:noFill/>
            <a:miter lim="800000"/>
            <a:headEnd/>
            <a:tailEnd/>
          </a:ln>
          <a:effectLst/>
        </p:spPr>
      </p:pic>
      <p:sp>
        <p:nvSpPr>
          <p:cNvPr id="7" name="TextBox 6"/>
          <p:cNvSpPr txBox="1"/>
          <p:nvPr/>
        </p:nvSpPr>
        <p:spPr>
          <a:xfrm>
            <a:off x="2362200" y="725269"/>
            <a:ext cx="3854966" cy="646331"/>
          </a:xfrm>
          <a:prstGeom prst="rect">
            <a:avLst/>
          </a:prstGeom>
          <a:noFill/>
        </p:spPr>
        <p:txBody>
          <a:bodyPr wrap="none" rtlCol="0">
            <a:spAutoFit/>
          </a:bodyPr>
          <a:lstStyle/>
          <a:p>
            <a:r>
              <a:rPr lang="en-US" sz="3600" b="1" dirty="0" smtClean="0"/>
              <a:t>Vision for the State</a:t>
            </a:r>
            <a:endParaRPr lang="en-US" sz="3600" b="1" dirty="0"/>
          </a:p>
        </p:txBody>
      </p:sp>
      <p:sp>
        <p:nvSpPr>
          <p:cNvPr id="8" name="TextBox 7"/>
          <p:cNvSpPr txBox="1"/>
          <p:nvPr/>
        </p:nvSpPr>
        <p:spPr>
          <a:xfrm>
            <a:off x="990600" y="2700278"/>
            <a:ext cx="7086600" cy="2585323"/>
          </a:xfrm>
          <a:prstGeom prst="rect">
            <a:avLst/>
          </a:prstGeom>
          <a:noFill/>
        </p:spPr>
        <p:txBody>
          <a:bodyPr wrap="square" rtlCol="0">
            <a:spAutoFit/>
          </a:bodyPr>
          <a:lstStyle/>
          <a:p>
            <a:r>
              <a:rPr lang="en-US" b="1" dirty="0" smtClean="0"/>
              <a:t>9. SPECIAL FOCUS ON THE POOREST  </a:t>
            </a:r>
            <a:r>
              <a:rPr lang="en-US" dirty="0" smtClean="0"/>
              <a:t>- In all matters, AAP will have a special focus on the most vulnerable populations in society – those who need social and economic support to reach parity with others. We will uphold the special provisions in the Constitution for the protection of SCs and STs, eliminate the unsanitary and demeaning conditions of home and work that many of the poorest people face, propose a state civil rights law and framework for non-discrimination, and work to increase the share of the economic pie for them through targeted public expenditure and preferences in government contracting. </a:t>
            </a:r>
            <a:endParaRPr lang="en-US" dirty="0"/>
          </a:p>
        </p:txBody>
      </p:sp>
    </p:spTree>
    <p:extLst>
      <p:ext uri="{BB962C8B-B14F-4D97-AF65-F5344CB8AC3E}">
        <p14:creationId xmlns:p14="http://schemas.microsoft.com/office/powerpoint/2010/main" val="250743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
        <p:nvSpPr>
          <p:cNvPr id="4" name="TextBox 3"/>
          <p:cNvSpPr txBox="1"/>
          <p:nvPr/>
        </p:nvSpPr>
        <p:spPr>
          <a:xfrm>
            <a:off x="1066800" y="685800"/>
            <a:ext cx="5226239" cy="646331"/>
          </a:xfrm>
          <a:prstGeom prst="rect">
            <a:avLst/>
          </a:prstGeom>
          <a:noFill/>
        </p:spPr>
        <p:txBody>
          <a:bodyPr wrap="none" rtlCol="0">
            <a:spAutoFit/>
          </a:bodyPr>
          <a:lstStyle/>
          <a:p>
            <a:r>
              <a:rPr lang="en-US" sz="3600" b="1" dirty="0" smtClean="0"/>
              <a:t>Bengaluru and other cities</a:t>
            </a:r>
            <a:endParaRPr lang="en-US" sz="3600" b="1" dirty="0"/>
          </a:p>
        </p:txBody>
      </p:sp>
      <p:sp>
        <p:nvSpPr>
          <p:cNvPr id="6" name="TextBox 5"/>
          <p:cNvSpPr txBox="1"/>
          <p:nvPr/>
        </p:nvSpPr>
        <p:spPr>
          <a:xfrm>
            <a:off x="1143000" y="2286000"/>
            <a:ext cx="7087068" cy="3970318"/>
          </a:xfrm>
          <a:prstGeom prst="rect">
            <a:avLst/>
          </a:prstGeom>
          <a:noFill/>
        </p:spPr>
        <p:txBody>
          <a:bodyPr wrap="none" rtlCol="0">
            <a:spAutoFit/>
          </a:bodyPr>
          <a:lstStyle/>
          <a:p>
            <a:r>
              <a:rPr lang="en-US" b="1" dirty="0" smtClean="0"/>
              <a:t>City Amenities</a:t>
            </a:r>
          </a:p>
          <a:p>
            <a:endParaRPr lang="en-US" dirty="0" smtClean="0"/>
          </a:p>
          <a:p>
            <a:r>
              <a:rPr lang="en-US" dirty="0" smtClean="0"/>
              <a:t>- One public toilet per 500 homes.</a:t>
            </a:r>
          </a:p>
          <a:p>
            <a:r>
              <a:rPr lang="en-US" dirty="0" smtClean="0"/>
              <a:t>- Increase open spaces to 40% in all urban areas. </a:t>
            </a:r>
          </a:p>
          <a:p>
            <a:r>
              <a:rPr lang="en-US" dirty="0" smtClean="0"/>
              <a:t>- Increase hours of access to parks and playgrounds.</a:t>
            </a:r>
          </a:p>
          <a:p>
            <a:r>
              <a:rPr lang="en-US" dirty="0" smtClean="0"/>
              <a:t>- No hoardings on arterial roads.</a:t>
            </a:r>
          </a:p>
          <a:p>
            <a:pPr>
              <a:buFontTx/>
              <a:buChar char="-"/>
            </a:pPr>
            <a:r>
              <a:rPr lang="en-US" dirty="0" smtClean="0"/>
              <a:t> All traffic signage to be unsponsored.</a:t>
            </a:r>
          </a:p>
          <a:p>
            <a:endParaRPr lang="en-US" dirty="0" smtClean="0"/>
          </a:p>
          <a:p>
            <a:r>
              <a:rPr lang="en-US" b="1" dirty="0" smtClean="0"/>
              <a:t>Local Elections</a:t>
            </a:r>
          </a:p>
          <a:p>
            <a:endParaRPr lang="en-US" dirty="0" smtClean="0"/>
          </a:p>
          <a:p>
            <a:r>
              <a:rPr lang="en-US" dirty="0" smtClean="0"/>
              <a:t>- Elections of all local bodies to be held on time</a:t>
            </a:r>
          </a:p>
          <a:p>
            <a:r>
              <a:rPr lang="en-US" dirty="0" smtClean="0"/>
              <a:t>- No supercession of local bodies by the state government</a:t>
            </a:r>
          </a:p>
          <a:p>
            <a:r>
              <a:rPr lang="en-US" dirty="0" smtClean="0"/>
              <a:t>- Reservations to local wards to be announced six months before elections</a:t>
            </a:r>
          </a:p>
          <a:p>
            <a:endParaRPr lang="en-US" dirty="0"/>
          </a:p>
        </p:txBody>
      </p:sp>
    </p:spTree>
    <p:extLst>
      <p:ext uri="{BB962C8B-B14F-4D97-AF65-F5344CB8AC3E}">
        <p14:creationId xmlns:p14="http://schemas.microsoft.com/office/powerpoint/2010/main" val="2507433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
        <p:nvSpPr>
          <p:cNvPr id="4" name="TextBox 3"/>
          <p:cNvSpPr txBox="1"/>
          <p:nvPr/>
        </p:nvSpPr>
        <p:spPr>
          <a:xfrm>
            <a:off x="1066800" y="685800"/>
            <a:ext cx="5226239" cy="646331"/>
          </a:xfrm>
          <a:prstGeom prst="rect">
            <a:avLst/>
          </a:prstGeom>
          <a:noFill/>
        </p:spPr>
        <p:txBody>
          <a:bodyPr wrap="none" rtlCol="0">
            <a:spAutoFit/>
          </a:bodyPr>
          <a:lstStyle/>
          <a:p>
            <a:r>
              <a:rPr lang="en-US" sz="3600" b="1" dirty="0" smtClean="0"/>
              <a:t>Bengaluru and other cities</a:t>
            </a:r>
            <a:endParaRPr lang="en-US" sz="3600" b="1" dirty="0"/>
          </a:p>
        </p:txBody>
      </p:sp>
      <p:sp>
        <p:nvSpPr>
          <p:cNvPr id="6" name="TextBox 5"/>
          <p:cNvSpPr txBox="1"/>
          <p:nvPr/>
        </p:nvSpPr>
        <p:spPr>
          <a:xfrm>
            <a:off x="1386589" y="2286000"/>
            <a:ext cx="5928611" cy="3970318"/>
          </a:xfrm>
          <a:prstGeom prst="rect">
            <a:avLst/>
          </a:prstGeom>
          <a:noFill/>
        </p:spPr>
        <p:txBody>
          <a:bodyPr wrap="none" rtlCol="0">
            <a:spAutoFit/>
          </a:bodyPr>
          <a:lstStyle/>
          <a:p>
            <a:r>
              <a:rPr lang="en-US" b="1" dirty="0" smtClean="0"/>
              <a:t>Environment</a:t>
            </a:r>
          </a:p>
          <a:p>
            <a:endParaRPr lang="en-US" dirty="0" smtClean="0"/>
          </a:p>
          <a:p>
            <a:r>
              <a:rPr lang="en-US" dirty="0" smtClean="0"/>
              <a:t>- Segregation at source mandatory</a:t>
            </a:r>
          </a:p>
          <a:p>
            <a:r>
              <a:rPr lang="en-US" dirty="0" smtClean="0"/>
              <a:t>- No dumping of waste outside municipal boundaries</a:t>
            </a:r>
          </a:p>
          <a:p>
            <a:r>
              <a:rPr lang="en-US" dirty="0" smtClean="0"/>
              <a:t>- </a:t>
            </a:r>
            <a:r>
              <a:rPr lang="en-US" dirty="0"/>
              <a:t>A</a:t>
            </a:r>
            <a:r>
              <a:rPr lang="en-US" dirty="0" smtClean="0"/>
              <a:t>ll parks and small lakes to be community-managed</a:t>
            </a:r>
          </a:p>
          <a:p>
            <a:r>
              <a:rPr lang="en-US" dirty="0" smtClean="0"/>
              <a:t>- Native species only in all tree planting </a:t>
            </a:r>
          </a:p>
          <a:p>
            <a:r>
              <a:rPr lang="en-US" dirty="0" smtClean="0"/>
              <a:t>- At least one air quality monitor in every ward</a:t>
            </a:r>
          </a:p>
          <a:p>
            <a:endParaRPr lang="en-US" dirty="0" smtClean="0"/>
          </a:p>
          <a:p>
            <a:r>
              <a:rPr lang="en-US" b="1" dirty="0" smtClean="0"/>
              <a:t>Governance</a:t>
            </a:r>
          </a:p>
          <a:p>
            <a:endParaRPr lang="en-US" dirty="0" smtClean="0"/>
          </a:p>
          <a:p>
            <a:pPr>
              <a:buFontTx/>
              <a:buChar char="-"/>
            </a:pPr>
            <a:r>
              <a:rPr lang="en-US" dirty="0" smtClean="0"/>
              <a:t> Integrated Master Plans, not just land use plans</a:t>
            </a:r>
          </a:p>
          <a:p>
            <a:pPr>
              <a:buFontTx/>
              <a:buChar char="-"/>
            </a:pPr>
            <a:r>
              <a:rPr lang="en-US" dirty="0" smtClean="0"/>
              <a:t> Metropolitan Planning Committees in BLR, H-D and Mysuru.</a:t>
            </a:r>
          </a:p>
          <a:p>
            <a:pPr>
              <a:buFontTx/>
              <a:buChar char="-"/>
            </a:pPr>
            <a:r>
              <a:rPr lang="en-US" dirty="0" smtClean="0"/>
              <a:t> Ward committees in all wards</a:t>
            </a:r>
          </a:p>
          <a:p>
            <a:r>
              <a:rPr lang="en-US" dirty="0" smtClean="0"/>
              <a:t>- </a:t>
            </a:r>
            <a:r>
              <a:rPr lang="en-US" dirty="0" smtClean="0"/>
              <a:t>All civic agencies must be accountable to municipalities.</a:t>
            </a:r>
          </a:p>
        </p:txBody>
      </p:sp>
    </p:spTree>
    <p:extLst>
      <p:ext uri="{BB962C8B-B14F-4D97-AF65-F5344CB8AC3E}">
        <p14:creationId xmlns:p14="http://schemas.microsoft.com/office/powerpoint/2010/main" val="2507433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
        <p:nvSpPr>
          <p:cNvPr id="4" name="TextBox 3"/>
          <p:cNvSpPr txBox="1"/>
          <p:nvPr/>
        </p:nvSpPr>
        <p:spPr>
          <a:xfrm>
            <a:off x="1066800" y="685800"/>
            <a:ext cx="5226239" cy="646331"/>
          </a:xfrm>
          <a:prstGeom prst="rect">
            <a:avLst/>
          </a:prstGeom>
          <a:noFill/>
        </p:spPr>
        <p:txBody>
          <a:bodyPr wrap="none" rtlCol="0">
            <a:spAutoFit/>
          </a:bodyPr>
          <a:lstStyle/>
          <a:p>
            <a:r>
              <a:rPr lang="en-US" sz="3600" b="1" dirty="0" smtClean="0"/>
              <a:t>Bengaluru and other cities</a:t>
            </a:r>
            <a:endParaRPr lang="en-US" sz="3600" b="1" dirty="0"/>
          </a:p>
        </p:txBody>
      </p:sp>
      <p:sp>
        <p:nvSpPr>
          <p:cNvPr id="6" name="Rectangle 5"/>
          <p:cNvSpPr/>
          <p:nvPr/>
        </p:nvSpPr>
        <p:spPr>
          <a:xfrm>
            <a:off x="1066800" y="2333685"/>
            <a:ext cx="7543800" cy="3416320"/>
          </a:xfrm>
          <a:prstGeom prst="rect">
            <a:avLst/>
          </a:prstGeom>
        </p:spPr>
        <p:txBody>
          <a:bodyPr wrap="square">
            <a:spAutoFit/>
          </a:bodyPr>
          <a:lstStyle/>
          <a:p>
            <a:r>
              <a:rPr lang="en-US" b="1" dirty="0" smtClean="0"/>
              <a:t>Health and Sanitation</a:t>
            </a:r>
          </a:p>
          <a:p>
            <a:endParaRPr lang="en-US" dirty="0" smtClean="0"/>
          </a:p>
          <a:p>
            <a:pPr>
              <a:buFontTx/>
              <a:buChar char="-"/>
            </a:pPr>
            <a:r>
              <a:rPr lang="en-US" dirty="0" smtClean="0"/>
              <a:t> 24x7 Urban Health Centre in every ward</a:t>
            </a:r>
          </a:p>
          <a:p>
            <a:pPr>
              <a:buFontTx/>
              <a:buChar char="-"/>
            </a:pPr>
            <a:r>
              <a:rPr lang="en-US" dirty="0" smtClean="0"/>
              <a:t> State to pick up cost of surgery and other high-cost emergencies.</a:t>
            </a:r>
          </a:p>
          <a:p>
            <a:pPr>
              <a:buFontTx/>
              <a:buChar char="-"/>
            </a:pPr>
            <a:r>
              <a:rPr lang="en-US" dirty="0" smtClean="0"/>
              <a:t> Focus on preventive care, especially for children.</a:t>
            </a:r>
          </a:p>
          <a:p>
            <a:endParaRPr lang="en-US" dirty="0" smtClean="0"/>
          </a:p>
          <a:p>
            <a:r>
              <a:rPr lang="en-US" b="1" dirty="0" smtClean="0"/>
              <a:t>Housing</a:t>
            </a:r>
          </a:p>
          <a:p>
            <a:endParaRPr lang="en-US" dirty="0" smtClean="0"/>
          </a:p>
          <a:p>
            <a:r>
              <a:rPr lang="en-US" dirty="0" smtClean="0"/>
              <a:t>- 1/3 of all housing permits to be reserved for low income housing</a:t>
            </a:r>
          </a:p>
          <a:p>
            <a:r>
              <a:rPr lang="en-US" dirty="0" smtClean="0"/>
              <a:t>- 1/4 of all group housing permits to be reserved for rental housing</a:t>
            </a:r>
          </a:p>
          <a:p>
            <a:r>
              <a:rPr lang="en-US" dirty="0" smtClean="0"/>
              <a:t>- No Akrama Sakrama, but in situ redevelopment of housing for EWS.</a:t>
            </a:r>
          </a:p>
          <a:p>
            <a:r>
              <a:rPr lang="en-US" dirty="0" smtClean="0"/>
              <a:t>- Automatic enrolment in Property Tax registry with Occupancy certificate</a:t>
            </a:r>
            <a:endParaRPr lang="en-US" dirty="0"/>
          </a:p>
        </p:txBody>
      </p:sp>
    </p:spTree>
    <p:extLst>
      <p:ext uri="{BB962C8B-B14F-4D97-AF65-F5344CB8AC3E}">
        <p14:creationId xmlns:p14="http://schemas.microsoft.com/office/powerpoint/2010/main" val="250743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
        <p:nvSpPr>
          <p:cNvPr id="4" name="TextBox 3"/>
          <p:cNvSpPr txBox="1"/>
          <p:nvPr/>
        </p:nvSpPr>
        <p:spPr>
          <a:xfrm>
            <a:off x="1066800" y="685800"/>
            <a:ext cx="5226239" cy="646331"/>
          </a:xfrm>
          <a:prstGeom prst="rect">
            <a:avLst/>
          </a:prstGeom>
          <a:noFill/>
        </p:spPr>
        <p:txBody>
          <a:bodyPr wrap="none" rtlCol="0">
            <a:spAutoFit/>
          </a:bodyPr>
          <a:lstStyle/>
          <a:p>
            <a:r>
              <a:rPr lang="en-US" sz="3600" b="1" dirty="0" smtClean="0"/>
              <a:t>Bengaluru and other cities</a:t>
            </a:r>
            <a:endParaRPr lang="en-US" sz="3600" b="1" dirty="0"/>
          </a:p>
        </p:txBody>
      </p:sp>
      <p:sp>
        <p:nvSpPr>
          <p:cNvPr id="6" name="TextBox 5"/>
          <p:cNvSpPr txBox="1"/>
          <p:nvPr/>
        </p:nvSpPr>
        <p:spPr>
          <a:xfrm>
            <a:off x="1143000" y="2438400"/>
            <a:ext cx="6419386" cy="3970318"/>
          </a:xfrm>
          <a:prstGeom prst="rect">
            <a:avLst/>
          </a:prstGeom>
          <a:noFill/>
        </p:spPr>
        <p:txBody>
          <a:bodyPr wrap="none" rtlCol="0">
            <a:spAutoFit/>
          </a:bodyPr>
          <a:lstStyle/>
          <a:p>
            <a:r>
              <a:rPr lang="en-US" b="1" dirty="0" smtClean="0"/>
              <a:t>Traffic and Transport</a:t>
            </a:r>
          </a:p>
          <a:p>
            <a:endParaRPr lang="en-US" dirty="0" smtClean="0"/>
          </a:p>
          <a:p>
            <a:r>
              <a:rPr lang="en-US" dirty="0" smtClean="0"/>
              <a:t>- Focus on moving people and goods, not vehicles</a:t>
            </a:r>
          </a:p>
          <a:p>
            <a:r>
              <a:rPr lang="en-US" dirty="0" smtClean="0"/>
              <a:t>- Pedestrians first</a:t>
            </a:r>
          </a:p>
          <a:p>
            <a:r>
              <a:rPr lang="en-US" dirty="0" smtClean="0"/>
              <a:t>- Priority for public transport</a:t>
            </a:r>
          </a:p>
          <a:p>
            <a:r>
              <a:rPr lang="en-US" dirty="0" smtClean="0"/>
              <a:t>- 120 buses per lakh of population in all urban areas.</a:t>
            </a:r>
          </a:p>
          <a:p>
            <a:r>
              <a:rPr lang="en-US" dirty="0" smtClean="0"/>
              <a:t>- Tender Sure quality footpaths on all 60-feet and wider roads</a:t>
            </a:r>
          </a:p>
          <a:p>
            <a:r>
              <a:rPr lang="en-US" dirty="0" smtClean="0"/>
              <a:t>- </a:t>
            </a:r>
            <a:r>
              <a:rPr lang="en-US" dirty="0"/>
              <a:t>C</a:t>
            </a:r>
            <a:r>
              <a:rPr lang="en-US" dirty="0" smtClean="0"/>
              <a:t>ycle lanes around all major lakes (also to stop encroachment)</a:t>
            </a:r>
          </a:p>
          <a:p>
            <a:r>
              <a:rPr lang="en-US" dirty="0" smtClean="0"/>
              <a:t>- Integrated mobility planning across all modes.</a:t>
            </a:r>
          </a:p>
          <a:p>
            <a:r>
              <a:rPr lang="en-US" dirty="0" smtClean="0"/>
              <a:t>- Commuter Rail for entire Bangalore Metro Region</a:t>
            </a:r>
          </a:p>
          <a:p>
            <a:r>
              <a:rPr lang="en-US" dirty="0" smtClean="0"/>
              <a:t>- Bus shelter in every stop</a:t>
            </a:r>
          </a:p>
          <a:p>
            <a:pPr>
              <a:buFontTx/>
              <a:buChar char="-"/>
            </a:pPr>
            <a:r>
              <a:rPr lang="en-US" dirty="0" smtClean="0"/>
              <a:t> Local, community-managed parking permits in neighbourhoods.  </a:t>
            </a:r>
          </a:p>
          <a:p>
            <a:pPr>
              <a:buFontTx/>
              <a:buChar char="-"/>
            </a:pPr>
            <a:r>
              <a:rPr lang="en-US" dirty="0"/>
              <a:t> </a:t>
            </a:r>
            <a:r>
              <a:rPr lang="en-US" dirty="0" smtClean="0"/>
              <a:t>Rapid construction to build flyovers / underpasses in 6 weeks.</a:t>
            </a:r>
          </a:p>
          <a:p>
            <a:endParaRPr lang="en-US" dirty="0"/>
          </a:p>
        </p:txBody>
      </p:sp>
    </p:spTree>
    <p:extLst>
      <p:ext uri="{BB962C8B-B14F-4D97-AF65-F5344CB8AC3E}">
        <p14:creationId xmlns:p14="http://schemas.microsoft.com/office/powerpoint/2010/main" val="250743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
        <p:nvSpPr>
          <p:cNvPr id="4" name="TextBox 3"/>
          <p:cNvSpPr txBox="1"/>
          <p:nvPr/>
        </p:nvSpPr>
        <p:spPr>
          <a:xfrm>
            <a:off x="1066800" y="685800"/>
            <a:ext cx="5226239" cy="646331"/>
          </a:xfrm>
          <a:prstGeom prst="rect">
            <a:avLst/>
          </a:prstGeom>
          <a:noFill/>
        </p:spPr>
        <p:txBody>
          <a:bodyPr wrap="none" rtlCol="0">
            <a:spAutoFit/>
          </a:bodyPr>
          <a:lstStyle/>
          <a:p>
            <a:r>
              <a:rPr lang="en-US" sz="3600" b="1" dirty="0" smtClean="0"/>
              <a:t>Bengaluru and other cities</a:t>
            </a:r>
            <a:endParaRPr lang="en-US" sz="3600" b="1" dirty="0"/>
          </a:p>
        </p:txBody>
      </p:sp>
      <p:sp>
        <p:nvSpPr>
          <p:cNvPr id="7" name="TextBox 6"/>
          <p:cNvSpPr txBox="1"/>
          <p:nvPr/>
        </p:nvSpPr>
        <p:spPr>
          <a:xfrm>
            <a:off x="1143000" y="2402681"/>
            <a:ext cx="6936514" cy="3693319"/>
          </a:xfrm>
          <a:prstGeom prst="rect">
            <a:avLst/>
          </a:prstGeom>
          <a:noFill/>
        </p:spPr>
        <p:txBody>
          <a:bodyPr wrap="none" rtlCol="0">
            <a:spAutoFit/>
          </a:bodyPr>
          <a:lstStyle/>
          <a:p>
            <a:r>
              <a:rPr lang="en-US" b="1" dirty="0" smtClean="0"/>
              <a:t>Power Supply</a:t>
            </a:r>
          </a:p>
          <a:p>
            <a:endParaRPr lang="en-US" dirty="0" smtClean="0"/>
          </a:p>
          <a:p>
            <a:r>
              <a:rPr lang="en-US" dirty="0" smtClean="0"/>
              <a:t>No more tariff hikes</a:t>
            </a:r>
          </a:p>
          <a:p>
            <a:r>
              <a:rPr lang="en-US" dirty="0" smtClean="0"/>
              <a:t>Recovery of dues from all willful defaulters, starting with largest</a:t>
            </a:r>
          </a:p>
          <a:p>
            <a:r>
              <a:rPr lang="en-US" dirty="0" smtClean="0"/>
              <a:t>Rooftop solar to be installed by ESCOMs themselves in many buildings</a:t>
            </a:r>
          </a:p>
          <a:p>
            <a:endParaRPr lang="en-US" dirty="0" smtClean="0"/>
          </a:p>
          <a:p>
            <a:r>
              <a:rPr lang="en-US" b="1" dirty="0" smtClean="0"/>
              <a:t>Water and Sewage</a:t>
            </a:r>
          </a:p>
          <a:p>
            <a:endParaRPr lang="en-US" dirty="0" smtClean="0"/>
          </a:p>
          <a:p>
            <a:r>
              <a:rPr lang="en-US" dirty="0" smtClean="0"/>
              <a:t>BWSSB and KUWS&amp;DB to accept responsibility for every building</a:t>
            </a:r>
          </a:p>
          <a:p>
            <a:r>
              <a:rPr lang="en-US" dirty="0" smtClean="0"/>
              <a:t>20,000 kilolitres per family of lifeline water free each month</a:t>
            </a:r>
          </a:p>
          <a:p>
            <a:r>
              <a:rPr lang="en-US" dirty="0" smtClean="0"/>
              <a:t>Responsibility for costs of maintaining STPs to be with Boards.</a:t>
            </a:r>
          </a:p>
          <a:p>
            <a:r>
              <a:rPr lang="en-US" dirty="0" smtClean="0"/>
              <a:t>10,000 new open wells in Bengaluru.</a:t>
            </a:r>
          </a:p>
          <a:p>
            <a:endParaRPr lang="en-US" dirty="0"/>
          </a:p>
        </p:txBody>
      </p:sp>
    </p:spTree>
    <p:extLst>
      <p:ext uri="{BB962C8B-B14F-4D97-AF65-F5344CB8AC3E}">
        <p14:creationId xmlns:p14="http://schemas.microsoft.com/office/powerpoint/2010/main" val="2507433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
        <p:nvSpPr>
          <p:cNvPr id="4" name="TextBox 3"/>
          <p:cNvSpPr txBox="1"/>
          <p:nvPr/>
        </p:nvSpPr>
        <p:spPr>
          <a:xfrm>
            <a:off x="1066800" y="685800"/>
            <a:ext cx="5226239" cy="646331"/>
          </a:xfrm>
          <a:prstGeom prst="rect">
            <a:avLst/>
          </a:prstGeom>
          <a:noFill/>
        </p:spPr>
        <p:txBody>
          <a:bodyPr wrap="none" rtlCol="0">
            <a:spAutoFit/>
          </a:bodyPr>
          <a:lstStyle/>
          <a:p>
            <a:r>
              <a:rPr lang="en-US" sz="3600" b="1" dirty="0" smtClean="0"/>
              <a:t>Bengaluru and other cities</a:t>
            </a:r>
            <a:endParaRPr lang="en-US" sz="3600" b="1" dirty="0"/>
          </a:p>
        </p:txBody>
      </p:sp>
      <p:sp>
        <p:nvSpPr>
          <p:cNvPr id="7" name="TextBox 6"/>
          <p:cNvSpPr txBox="1"/>
          <p:nvPr/>
        </p:nvSpPr>
        <p:spPr>
          <a:xfrm>
            <a:off x="1143000" y="2748677"/>
            <a:ext cx="6752426" cy="3139321"/>
          </a:xfrm>
          <a:prstGeom prst="rect">
            <a:avLst/>
          </a:prstGeom>
          <a:noFill/>
        </p:spPr>
        <p:txBody>
          <a:bodyPr wrap="none" rtlCol="0">
            <a:spAutoFit/>
          </a:bodyPr>
          <a:lstStyle/>
          <a:p>
            <a:r>
              <a:rPr lang="en-US" b="1" dirty="0" smtClean="0"/>
              <a:t>Safety</a:t>
            </a:r>
          </a:p>
          <a:p>
            <a:endParaRPr lang="en-US" b="1" dirty="0" smtClean="0"/>
          </a:p>
          <a:p>
            <a:r>
              <a:rPr lang="en-US" dirty="0" smtClean="0"/>
              <a:t>- Street lighting on every street</a:t>
            </a:r>
          </a:p>
          <a:p>
            <a:r>
              <a:rPr lang="en-US" dirty="0" smtClean="0"/>
              <a:t>- Local CCTV feeds in every police station</a:t>
            </a:r>
          </a:p>
          <a:p>
            <a:r>
              <a:rPr lang="en-US" dirty="0" smtClean="0"/>
              <a:t>- Community awareness of crime statistics.</a:t>
            </a:r>
          </a:p>
          <a:p>
            <a:pPr>
              <a:buFontTx/>
              <a:buChar char="-"/>
            </a:pPr>
            <a:r>
              <a:rPr lang="en-US" dirty="0" smtClean="0"/>
              <a:t> Cap on bars and pubs in each neighbourhood</a:t>
            </a:r>
          </a:p>
          <a:p>
            <a:pPr>
              <a:buFontTx/>
              <a:buChar char="-"/>
            </a:pPr>
            <a:r>
              <a:rPr lang="en-US" dirty="0" smtClean="0"/>
              <a:t> Online filing of </a:t>
            </a:r>
            <a:r>
              <a:rPr lang="en-US" dirty="0" smtClean="0"/>
              <a:t>FIR, and all files to be digital.</a:t>
            </a:r>
            <a:endParaRPr lang="en-US" dirty="0" smtClean="0"/>
          </a:p>
          <a:p>
            <a:pPr>
              <a:buFontTx/>
              <a:buChar char="-"/>
            </a:pPr>
            <a:r>
              <a:rPr lang="en-US" dirty="0"/>
              <a:t> </a:t>
            </a:r>
            <a:r>
              <a:rPr lang="en-US" dirty="0" smtClean="0"/>
              <a:t>Corruption-free </a:t>
            </a:r>
            <a:r>
              <a:rPr lang="en-US" dirty="0" smtClean="0"/>
              <a:t>police </a:t>
            </a:r>
            <a:r>
              <a:rPr lang="en-US" dirty="0" smtClean="0"/>
              <a:t>stations.</a:t>
            </a:r>
          </a:p>
          <a:p>
            <a:pPr>
              <a:buFontTx/>
              <a:buChar char="-"/>
            </a:pPr>
            <a:r>
              <a:rPr lang="en-US" dirty="0"/>
              <a:t> </a:t>
            </a:r>
            <a:r>
              <a:rPr lang="en-IN" dirty="0" smtClean="0"/>
              <a:t>Social </a:t>
            </a:r>
            <a:r>
              <a:rPr lang="en-IN" dirty="0"/>
              <a:t>audits and community safety perception surveys in all </a:t>
            </a:r>
            <a:r>
              <a:rPr lang="en-IN" dirty="0" smtClean="0"/>
              <a:t>areas.</a:t>
            </a:r>
          </a:p>
          <a:p>
            <a:pPr>
              <a:buFontTx/>
              <a:buChar char="-"/>
            </a:pPr>
            <a:r>
              <a:rPr lang="en-IN" dirty="0"/>
              <a:t> </a:t>
            </a:r>
            <a:r>
              <a:rPr lang="en-IN" dirty="0" smtClean="0"/>
              <a:t>Increase the traffic police force significantly.</a:t>
            </a:r>
            <a:endParaRPr lang="en-US" dirty="0" smtClean="0"/>
          </a:p>
          <a:p>
            <a:pPr>
              <a:buFontTx/>
              <a:buChar char="-"/>
            </a:pPr>
            <a:r>
              <a:rPr lang="en-US" dirty="0"/>
              <a:t> </a:t>
            </a:r>
            <a:r>
              <a:rPr lang="en-US" dirty="0" smtClean="0"/>
              <a:t>Child safety rules for schools to be implemented in govt. schools too.</a:t>
            </a:r>
          </a:p>
        </p:txBody>
      </p:sp>
    </p:spTree>
    <p:extLst>
      <p:ext uri="{BB962C8B-B14F-4D97-AF65-F5344CB8AC3E}">
        <p14:creationId xmlns:p14="http://schemas.microsoft.com/office/powerpoint/2010/main" val="2507433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3650090" y="1110799"/>
            <a:ext cx="9659" cy="323260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104068" y="2247776"/>
            <a:ext cx="3081271" cy="1754326"/>
          </a:xfrm>
          <a:prstGeom prst="rect">
            <a:avLst/>
          </a:prstGeom>
          <a:noFill/>
        </p:spPr>
        <p:txBody>
          <a:bodyPr wrap="square" rtlCol="0">
            <a:spAutoFit/>
          </a:bodyPr>
          <a:lstStyle/>
          <a:p>
            <a:r>
              <a:rPr lang="en-IN" i="1" dirty="0" smtClean="0"/>
              <a:t>Your vote for Aam Aadmi Party is a vote for your children, a vote for good governance, and a vote for the future we have been waiting for 70 years to see. Join us.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3675" y="3031782"/>
            <a:ext cx="1514878" cy="1234345"/>
          </a:xfrm>
          <a:prstGeom prst="rect">
            <a:avLst/>
          </a:prstGeom>
        </p:spPr>
      </p:pic>
      <p:cxnSp>
        <p:nvCxnSpPr>
          <p:cNvPr id="9" name="Straight Connector 8"/>
          <p:cNvCxnSpPr/>
          <p:nvPr/>
        </p:nvCxnSpPr>
        <p:spPr>
          <a:xfrm flipH="1">
            <a:off x="1628105" y="2756068"/>
            <a:ext cx="1819139" cy="12881"/>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 name="Picture 4" descr="Related image"/>
          <p:cNvPicPr>
            <a:picLocks noChangeAspect="1" noChangeArrowheads="1"/>
          </p:cNvPicPr>
          <p:nvPr/>
        </p:nvPicPr>
        <p:blipFill>
          <a:blip r:embed="rId3"/>
          <a:srcRect/>
          <a:stretch>
            <a:fillRect/>
          </a:stretch>
        </p:blipFill>
        <p:spPr bwMode="auto">
          <a:xfrm>
            <a:off x="2055224" y="1122927"/>
            <a:ext cx="1221376" cy="1407453"/>
          </a:xfrm>
          <a:prstGeom prst="rect">
            <a:avLst/>
          </a:prstGeom>
          <a:noFill/>
        </p:spPr>
      </p:pic>
      <p:sp>
        <p:nvSpPr>
          <p:cNvPr id="11" name="TextBox 10"/>
          <p:cNvSpPr txBox="1"/>
          <p:nvPr/>
        </p:nvSpPr>
        <p:spPr>
          <a:xfrm>
            <a:off x="4085687" y="1487502"/>
            <a:ext cx="3305713" cy="584775"/>
          </a:xfrm>
          <a:prstGeom prst="rect">
            <a:avLst/>
          </a:prstGeom>
          <a:noFill/>
        </p:spPr>
        <p:txBody>
          <a:bodyPr wrap="none" rtlCol="0">
            <a:spAutoFit/>
          </a:bodyPr>
          <a:lstStyle/>
          <a:p>
            <a:r>
              <a:rPr lang="en-US" sz="3200" b="1" dirty="0" smtClean="0"/>
              <a:t>KARNATAKA, 2018</a:t>
            </a:r>
            <a:endParaRPr lang="en-US" sz="3200" b="1" dirty="0"/>
          </a:p>
        </p:txBody>
      </p:sp>
      <p:sp>
        <p:nvSpPr>
          <p:cNvPr id="12" name="TextBox 11"/>
          <p:cNvSpPr txBox="1"/>
          <p:nvPr/>
        </p:nvSpPr>
        <p:spPr>
          <a:xfrm>
            <a:off x="838200" y="5562600"/>
            <a:ext cx="7772400" cy="830997"/>
          </a:xfrm>
          <a:prstGeom prst="rect">
            <a:avLst/>
          </a:prstGeom>
          <a:noFill/>
        </p:spPr>
        <p:txBody>
          <a:bodyPr wrap="square" rtlCol="0">
            <a:spAutoFit/>
          </a:bodyPr>
          <a:lstStyle/>
          <a:p>
            <a:r>
              <a:rPr lang="en-US" sz="1600" dirty="0" smtClean="0"/>
              <a:t>* This manifesto has benefited from the inputs of many groups of concerned citizens, and AAP thanks all of them. We welcome your continuing participation in helping us create the best policies for the people of Karnataka, not only in these elections, but in the future too. </a:t>
            </a:r>
            <a:endParaRPr lang="en-US" sz="1600" dirty="0"/>
          </a:p>
        </p:txBody>
      </p:sp>
    </p:spTree>
    <p:extLst>
      <p:ext uri="{BB962C8B-B14F-4D97-AF65-F5344CB8AC3E}">
        <p14:creationId xmlns:p14="http://schemas.microsoft.com/office/powerpoint/2010/main" val="396518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38201" y="2702992"/>
            <a:ext cx="7696200" cy="2893100"/>
          </a:xfrm>
          <a:prstGeom prst="rect">
            <a:avLst/>
          </a:prstGeom>
          <a:noFill/>
        </p:spPr>
        <p:txBody>
          <a:bodyPr wrap="square" rtlCol="0">
            <a:spAutoFit/>
          </a:bodyPr>
          <a:lstStyle/>
          <a:p>
            <a:r>
              <a:rPr lang="en-IN" sz="2400" b="1" dirty="0" smtClean="0"/>
              <a:t>AAM AADMI PARTY</a:t>
            </a:r>
            <a:endParaRPr lang="en-IN" sz="1000" dirty="0"/>
          </a:p>
          <a:p>
            <a:pPr marL="342900" indent="-342900">
              <a:buFont typeface="Arial" panose="020B0604020202020204" pitchFamily="34" charset="0"/>
              <a:buChar char="•"/>
            </a:pPr>
            <a:r>
              <a:rPr lang="en-IN" dirty="0" smtClean="0"/>
              <a:t/>
            </a:r>
            <a:br>
              <a:rPr lang="en-IN" dirty="0" smtClean="0"/>
            </a:br>
            <a:r>
              <a:rPr lang="en-IN" dirty="0" smtClean="0"/>
              <a:t>The fastest growing political party in India. Has vote-share and recognition across the country within 5 years of formation.</a:t>
            </a:r>
            <a:br>
              <a:rPr lang="en-IN" dirty="0" smtClean="0"/>
            </a:br>
            <a:endParaRPr lang="en-IN" dirty="0" smtClean="0"/>
          </a:p>
          <a:p>
            <a:pPr marL="342900" indent="-342900">
              <a:buFont typeface="Arial" panose="020B0604020202020204" pitchFamily="34" charset="0"/>
              <a:buChar char="•"/>
            </a:pPr>
            <a:r>
              <a:rPr lang="en-IN" dirty="0" smtClean="0"/>
              <a:t>Founded from the India Against Corruption movement, AAP seeks to bring back integrity and accountability to governance. </a:t>
            </a:r>
            <a:br>
              <a:rPr lang="en-IN" dirty="0" smtClean="0"/>
            </a:br>
            <a:endParaRPr lang="en-IN" dirty="0" smtClean="0"/>
          </a:p>
          <a:p>
            <a:pPr marL="342900" indent="-342900">
              <a:buFont typeface="Arial" panose="020B0604020202020204" pitchFamily="34" charset="0"/>
              <a:buChar char="•"/>
            </a:pPr>
            <a:r>
              <a:rPr lang="en-IN" sz="1600" dirty="0" smtClean="0"/>
              <a:t>In just three years since forming the government in Delhi, AAP has demonstrated that a committed political party can make a big difference to governance and development. </a:t>
            </a:r>
            <a:endParaRPr lang="en-IN" sz="1600" dirty="0"/>
          </a:p>
        </p:txBody>
      </p:sp>
      <p:pic>
        <p:nvPicPr>
          <p:cNvPr id="2050"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Tree>
    <p:extLst>
      <p:ext uri="{BB962C8B-B14F-4D97-AF65-F5344CB8AC3E}">
        <p14:creationId xmlns:p14="http://schemas.microsoft.com/office/powerpoint/2010/main" val="250743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684429" y="4011772"/>
            <a:ext cx="2699201" cy="965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5800" y="2743200"/>
            <a:ext cx="3886257" cy="2462213"/>
          </a:xfrm>
          <a:prstGeom prst="rect">
            <a:avLst/>
          </a:prstGeom>
          <a:noFill/>
        </p:spPr>
        <p:txBody>
          <a:bodyPr wrap="none" rtlCol="0">
            <a:spAutoFit/>
          </a:bodyPr>
          <a:lstStyle/>
          <a:p>
            <a:r>
              <a:rPr lang="en-IN" sz="2400" b="1" dirty="0" smtClean="0"/>
              <a:t>OUR PRINCIPLES</a:t>
            </a:r>
            <a:br>
              <a:rPr lang="en-IN" sz="2400" b="1" dirty="0" smtClean="0"/>
            </a:br>
            <a:endParaRPr lang="en-IN" sz="1000" dirty="0"/>
          </a:p>
          <a:p>
            <a:pPr marL="342900" indent="-342900">
              <a:lnSpc>
                <a:spcPct val="150000"/>
              </a:lnSpc>
              <a:buFont typeface="Arial" panose="020B0604020202020204" pitchFamily="34" charset="0"/>
              <a:buChar char="•"/>
            </a:pPr>
            <a:r>
              <a:rPr lang="en-IN" sz="2000" dirty="0" smtClean="0"/>
              <a:t>Local power and local budgeting</a:t>
            </a:r>
          </a:p>
          <a:p>
            <a:pPr marL="342900" indent="-342900">
              <a:lnSpc>
                <a:spcPct val="150000"/>
              </a:lnSpc>
              <a:buFont typeface="Arial" panose="020B0604020202020204" pitchFamily="34" charset="0"/>
              <a:buChar char="•"/>
            </a:pPr>
            <a:r>
              <a:rPr lang="en-IN" sz="2000" dirty="0" smtClean="0"/>
              <a:t>Zero tolerance for corruption </a:t>
            </a:r>
          </a:p>
          <a:p>
            <a:pPr marL="342900" indent="-342900">
              <a:lnSpc>
                <a:spcPct val="150000"/>
              </a:lnSpc>
              <a:buFont typeface="Arial" panose="020B0604020202020204" pitchFamily="34" charset="0"/>
              <a:buChar char="•"/>
            </a:pPr>
            <a:r>
              <a:rPr lang="en-IN" sz="2000" dirty="0" smtClean="0"/>
              <a:t>Dignity of life and livelihood.</a:t>
            </a:r>
          </a:p>
          <a:p>
            <a:pPr marL="342900" indent="-342900">
              <a:lnSpc>
                <a:spcPct val="150000"/>
              </a:lnSpc>
              <a:buFont typeface="Arial" panose="020B0604020202020204" pitchFamily="34" charset="0"/>
              <a:buChar char="•"/>
            </a:pPr>
            <a:r>
              <a:rPr lang="en-IN" sz="2000" dirty="0" smtClean="0"/>
              <a:t>Equality of </a:t>
            </a:r>
            <a:r>
              <a:rPr lang="en-IN" sz="2000" dirty="0" smtClean="0"/>
              <a:t>and justice for all. </a:t>
            </a:r>
            <a:endParaRPr lang="en-IN" sz="2000" dirty="0"/>
          </a:p>
        </p:txBody>
      </p:sp>
      <p:sp>
        <p:nvSpPr>
          <p:cNvPr id="9" name="TextBox 8"/>
          <p:cNvSpPr txBox="1"/>
          <p:nvPr/>
        </p:nvSpPr>
        <p:spPr>
          <a:xfrm>
            <a:off x="5605919" y="2735691"/>
            <a:ext cx="2776081" cy="2477601"/>
          </a:xfrm>
          <a:prstGeom prst="rect">
            <a:avLst/>
          </a:prstGeom>
          <a:noFill/>
        </p:spPr>
        <p:txBody>
          <a:bodyPr wrap="none" rtlCol="0">
            <a:spAutoFit/>
          </a:bodyPr>
          <a:lstStyle/>
          <a:p>
            <a:r>
              <a:rPr lang="en-IN" sz="2400" b="1" dirty="0" smtClean="0"/>
              <a:t>OUR METHODS </a:t>
            </a:r>
            <a:br>
              <a:rPr lang="en-IN" sz="2400" b="1" dirty="0" smtClean="0"/>
            </a:br>
            <a:endParaRPr lang="en-IN" sz="1100" dirty="0"/>
          </a:p>
          <a:p>
            <a:pPr marL="342900" indent="-342900">
              <a:lnSpc>
                <a:spcPct val="150000"/>
              </a:lnSpc>
              <a:buFont typeface="Arial" panose="020B0604020202020204" pitchFamily="34" charset="0"/>
              <a:buChar char="•"/>
            </a:pPr>
            <a:r>
              <a:rPr lang="en-IN" sz="2000" dirty="0" smtClean="0"/>
              <a:t>Ask the people. </a:t>
            </a:r>
          </a:p>
          <a:p>
            <a:pPr marL="342900" indent="-342900">
              <a:lnSpc>
                <a:spcPct val="150000"/>
              </a:lnSpc>
              <a:buFont typeface="Arial" panose="020B0604020202020204" pitchFamily="34" charset="0"/>
              <a:buChar char="•"/>
            </a:pPr>
            <a:r>
              <a:rPr lang="en-IN" sz="2000" dirty="0" smtClean="0"/>
              <a:t>Trust the people. </a:t>
            </a:r>
          </a:p>
          <a:p>
            <a:pPr marL="342900" indent="-342900">
              <a:lnSpc>
                <a:spcPct val="150000"/>
              </a:lnSpc>
              <a:buFont typeface="Arial" panose="020B0604020202020204" pitchFamily="34" charset="0"/>
              <a:buChar char="•"/>
            </a:pPr>
            <a:r>
              <a:rPr lang="en-IN" sz="2000" dirty="0" smtClean="0"/>
              <a:t>Serve the people.</a:t>
            </a:r>
          </a:p>
          <a:p>
            <a:pPr marL="342900" indent="-342900">
              <a:lnSpc>
                <a:spcPct val="150000"/>
              </a:lnSpc>
              <a:buFont typeface="Arial" panose="020B0604020202020204" pitchFamily="34" charset="0"/>
              <a:buChar char="•"/>
            </a:pPr>
            <a:r>
              <a:rPr lang="en-IN" sz="2000" dirty="0"/>
              <a:t>M</a:t>
            </a:r>
            <a:r>
              <a:rPr lang="en-IN" sz="2000" dirty="0" smtClean="0"/>
              <a:t>easure outcomes.   </a:t>
            </a:r>
            <a:endParaRPr lang="en-IN" sz="2000" dirty="0"/>
          </a:p>
        </p:txBody>
      </p:sp>
      <p:pic>
        <p:nvPicPr>
          <p:cNvPr id="2050"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Tree>
    <p:extLst>
      <p:ext uri="{BB962C8B-B14F-4D97-AF65-F5344CB8AC3E}">
        <p14:creationId xmlns:p14="http://schemas.microsoft.com/office/powerpoint/2010/main" val="250743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5753" y="2308116"/>
            <a:ext cx="8257247" cy="4016484"/>
          </a:xfrm>
          <a:prstGeom prst="rect">
            <a:avLst/>
          </a:prstGeom>
          <a:noFill/>
        </p:spPr>
        <p:txBody>
          <a:bodyPr wrap="square" rtlCol="0">
            <a:spAutoFit/>
          </a:bodyPr>
          <a:lstStyle/>
          <a:p>
            <a:r>
              <a:rPr lang="en-IN" sz="2400" b="1" dirty="0" smtClean="0"/>
              <a:t>OUR PRIORITIES IN ADMINISTRATION  </a:t>
            </a:r>
            <a:br>
              <a:rPr lang="en-IN" sz="2400" b="1" dirty="0" smtClean="0"/>
            </a:br>
            <a:endParaRPr lang="en-IN" sz="1100" dirty="0"/>
          </a:p>
          <a:p>
            <a:pPr marL="342900" indent="-342900">
              <a:buFont typeface="Arial" panose="020B0604020202020204" pitchFamily="34" charset="0"/>
              <a:buChar char="•"/>
            </a:pPr>
            <a:r>
              <a:rPr lang="en-IN" sz="2000" b="1" dirty="0" smtClean="0"/>
              <a:t>Education and Health</a:t>
            </a:r>
            <a:r>
              <a:rPr lang="en-IN" sz="2000" dirty="0" smtClean="0"/>
              <a:t> – To ensure that every child has a fair chance in life regardless of the circumstances of birth, AAP will focus on strengthening public education and nutrition. To help people remain productive and to prevent people from falling back into poverty, AAP will work to make all healthcare free to every citizen. </a:t>
            </a:r>
            <a:endParaRPr lang="en-IN" sz="2000" dirty="0"/>
          </a:p>
          <a:p>
            <a:pPr marL="342900" indent="-342900"/>
            <a:endParaRPr lang="en-IN" sz="2000" dirty="0" smtClean="0"/>
          </a:p>
          <a:p>
            <a:pPr marL="342900" indent="-342900">
              <a:buFont typeface="Arial" panose="020B0604020202020204" pitchFamily="34" charset="0"/>
              <a:buChar char="•"/>
            </a:pPr>
            <a:r>
              <a:rPr lang="en-IN" sz="2000" b="1" dirty="0" smtClean="0"/>
              <a:t>Good public services</a:t>
            </a:r>
            <a:r>
              <a:rPr lang="en-IN" sz="2000" dirty="0" smtClean="0"/>
              <a:t> – Power, water, sanitation, and other public services form the backbone of social and economic development. AAP will work to ensure that these are provided reliably and affordably to every citizen. There will be zero tolerance for corruption, and citizens’ interactions with government departments will be constantly reviewed and improved. </a:t>
            </a:r>
          </a:p>
        </p:txBody>
      </p: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spTree>
    <p:extLst>
      <p:ext uri="{BB962C8B-B14F-4D97-AF65-F5344CB8AC3E}">
        <p14:creationId xmlns:p14="http://schemas.microsoft.com/office/powerpoint/2010/main" val="250743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28600" y="235688"/>
            <a:ext cx="1219200" cy="1516912"/>
          </a:xfrm>
          <a:prstGeom prst="rect">
            <a:avLst/>
          </a:prstGeom>
          <a:noFill/>
          <a:ln w="9525">
            <a:noFill/>
            <a:miter lim="800000"/>
            <a:headEnd/>
            <a:tailEnd/>
          </a:ln>
          <a:effectLst/>
        </p:spPr>
      </p:pic>
      <p:sp>
        <p:nvSpPr>
          <p:cNvPr id="7" name="TextBox 6"/>
          <p:cNvSpPr txBox="1"/>
          <p:nvPr/>
        </p:nvSpPr>
        <p:spPr>
          <a:xfrm>
            <a:off x="2362200" y="725269"/>
            <a:ext cx="3854966" cy="646331"/>
          </a:xfrm>
          <a:prstGeom prst="rect">
            <a:avLst/>
          </a:prstGeom>
          <a:noFill/>
        </p:spPr>
        <p:txBody>
          <a:bodyPr wrap="none" rtlCol="0">
            <a:spAutoFit/>
          </a:bodyPr>
          <a:lstStyle/>
          <a:p>
            <a:r>
              <a:rPr lang="en-US" sz="3600" b="1" dirty="0" smtClean="0"/>
              <a:t>Vision for the State</a:t>
            </a:r>
            <a:endParaRPr lang="en-US" sz="3600" b="1" dirty="0"/>
          </a:p>
        </p:txBody>
      </p:sp>
      <p:sp>
        <p:nvSpPr>
          <p:cNvPr id="8" name="TextBox 7"/>
          <p:cNvSpPr txBox="1"/>
          <p:nvPr/>
        </p:nvSpPr>
        <p:spPr>
          <a:xfrm>
            <a:off x="914401" y="2700278"/>
            <a:ext cx="7315200" cy="3416320"/>
          </a:xfrm>
          <a:prstGeom prst="rect">
            <a:avLst/>
          </a:prstGeom>
          <a:noFill/>
        </p:spPr>
        <p:txBody>
          <a:bodyPr wrap="square" rtlCol="0">
            <a:spAutoFit/>
          </a:bodyPr>
          <a:lstStyle/>
          <a:p>
            <a:r>
              <a:rPr lang="en-US" b="1" dirty="0" smtClean="0"/>
              <a:t>1. DIGNITY AND OPPORTUNITY FOR ALL</a:t>
            </a:r>
            <a:r>
              <a:rPr lang="en-US" dirty="0" smtClean="0"/>
              <a:t> - Every person in the state must be provided the necessities of a dignified life - clean water, 24x7 electricity, quality education in government schools, and locally accessible primary healthcare. No family should ever need to spend its money for the things that are supposed to be provided freely by the government.</a:t>
            </a:r>
          </a:p>
          <a:p>
            <a:endParaRPr lang="en-US" dirty="0" smtClean="0"/>
          </a:p>
          <a:p>
            <a:r>
              <a:rPr lang="en-US" b="1" dirty="0" smtClean="0"/>
              <a:t>2. ZERO CORRUPTION</a:t>
            </a:r>
            <a:r>
              <a:rPr lang="en-US" dirty="0" smtClean="0"/>
              <a:t> - We must eliminate corruption completely in public offices, and punish those who demand bribes. Public expenditure must be transparent, and anti-corruption bodies must be made powerful and independent. We must restore the Lokayukta to its earlier days of strength and respect</a:t>
            </a:r>
            <a:r>
              <a:rPr lang="en-US" dirty="0" smtClean="0"/>
              <a:t>. </a:t>
            </a:r>
            <a:r>
              <a:rPr lang="en-IN" dirty="0" smtClean="0"/>
              <a:t>The </a:t>
            </a:r>
            <a:r>
              <a:rPr lang="en-IN" dirty="0"/>
              <a:t>widespread system of bribes being paid for postings and transfers of officials must be completely eliminated</a:t>
            </a:r>
            <a:r>
              <a:rPr lang="en-IN" dirty="0" smtClean="0"/>
              <a:t>.</a:t>
            </a:r>
            <a:endParaRPr lang="en-IN" dirty="0"/>
          </a:p>
        </p:txBody>
      </p:sp>
    </p:spTree>
    <p:extLst>
      <p:ext uri="{BB962C8B-B14F-4D97-AF65-F5344CB8AC3E}">
        <p14:creationId xmlns:p14="http://schemas.microsoft.com/office/powerpoint/2010/main" val="250743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28600" y="235688"/>
            <a:ext cx="1219200" cy="1516912"/>
          </a:xfrm>
          <a:prstGeom prst="rect">
            <a:avLst/>
          </a:prstGeom>
          <a:noFill/>
          <a:ln w="9525">
            <a:noFill/>
            <a:miter lim="800000"/>
            <a:headEnd/>
            <a:tailEnd/>
          </a:ln>
          <a:effectLst/>
        </p:spPr>
      </p:pic>
      <p:sp>
        <p:nvSpPr>
          <p:cNvPr id="7" name="TextBox 6"/>
          <p:cNvSpPr txBox="1"/>
          <p:nvPr/>
        </p:nvSpPr>
        <p:spPr>
          <a:xfrm>
            <a:off x="2362200" y="725269"/>
            <a:ext cx="3854966" cy="646331"/>
          </a:xfrm>
          <a:prstGeom prst="rect">
            <a:avLst/>
          </a:prstGeom>
          <a:noFill/>
        </p:spPr>
        <p:txBody>
          <a:bodyPr wrap="none" rtlCol="0">
            <a:spAutoFit/>
          </a:bodyPr>
          <a:lstStyle/>
          <a:p>
            <a:r>
              <a:rPr lang="en-US" sz="3600" b="1" dirty="0" smtClean="0"/>
              <a:t>Vision for the State</a:t>
            </a:r>
            <a:endParaRPr lang="en-US" sz="3600" b="1" dirty="0"/>
          </a:p>
        </p:txBody>
      </p:sp>
      <p:sp>
        <p:nvSpPr>
          <p:cNvPr id="8" name="TextBox 7"/>
          <p:cNvSpPr txBox="1"/>
          <p:nvPr/>
        </p:nvSpPr>
        <p:spPr>
          <a:xfrm>
            <a:off x="685800" y="2354282"/>
            <a:ext cx="7543799" cy="3693319"/>
          </a:xfrm>
          <a:prstGeom prst="rect">
            <a:avLst/>
          </a:prstGeom>
          <a:noFill/>
        </p:spPr>
        <p:txBody>
          <a:bodyPr wrap="square" rtlCol="0">
            <a:spAutoFit/>
          </a:bodyPr>
          <a:lstStyle/>
          <a:p>
            <a:r>
              <a:rPr lang="en-US" b="1" dirty="0" smtClean="0"/>
              <a:t>3. POWER TO THE PEOPLE -</a:t>
            </a:r>
            <a:r>
              <a:rPr lang="en-US" dirty="0" smtClean="0"/>
              <a:t> We must decentralise administration. Six--to-eight regional administrative territories of the state must be created and a portion of the state budget must be dedicated to each. All government services must be available in local offices. A significant portion of the State Budget must be devolved to municipalities and panchayats for expenditure based on local priorities. Many services must be delivered at the doorstep of the people. </a:t>
            </a:r>
          </a:p>
          <a:p>
            <a:endParaRPr lang="en-US" dirty="0" smtClean="0"/>
          </a:p>
          <a:p>
            <a:r>
              <a:rPr lang="en-US" b="1" dirty="0" smtClean="0"/>
              <a:t>4. DEVELOPMENT IN EVERY REGION -</a:t>
            </a:r>
            <a:r>
              <a:rPr lang="en-US" dirty="0" smtClean="0"/>
              <a:t> We must promote local economies in different parts of the state, based on regional strengths, and create jobs for people in their own areas. Infrastructure that is key to the economy of each region must be developed accordingly. An Employment and Entrepreneurship Development Fund for Local Regions must be created to promote access to livelihoods in every part of the state.</a:t>
            </a:r>
          </a:p>
        </p:txBody>
      </p:sp>
    </p:spTree>
    <p:extLst>
      <p:ext uri="{BB962C8B-B14F-4D97-AF65-F5344CB8AC3E}">
        <p14:creationId xmlns:p14="http://schemas.microsoft.com/office/powerpoint/2010/main" val="250743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28600" y="235688"/>
            <a:ext cx="1219200" cy="1516912"/>
          </a:xfrm>
          <a:prstGeom prst="rect">
            <a:avLst/>
          </a:prstGeom>
          <a:noFill/>
          <a:ln w="9525">
            <a:noFill/>
            <a:miter lim="800000"/>
            <a:headEnd/>
            <a:tailEnd/>
          </a:ln>
          <a:effectLst/>
        </p:spPr>
      </p:pic>
      <p:sp>
        <p:nvSpPr>
          <p:cNvPr id="7" name="TextBox 6"/>
          <p:cNvSpPr txBox="1"/>
          <p:nvPr/>
        </p:nvSpPr>
        <p:spPr>
          <a:xfrm>
            <a:off x="2362200" y="725269"/>
            <a:ext cx="3854966" cy="646331"/>
          </a:xfrm>
          <a:prstGeom prst="rect">
            <a:avLst/>
          </a:prstGeom>
          <a:noFill/>
        </p:spPr>
        <p:txBody>
          <a:bodyPr wrap="none" rtlCol="0">
            <a:spAutoFit/>
          </a:bodyPr>
          <a:lstStyle/>
          <a:p>
            <a:r>
              <a:rPr lang="en-US" sz="3600" b="1" dirty="0" smtClean="0"/>
              <a:t>Vision for the State</a:t>
            </a:r>
            <a:endParaRPr lang="en-US" sz="3600" b="1" dirty="0"/>
          </a:p>
        </p:txBody>
      </p:sp>
      <p:sp>
        <p:nvSpPr>
          <p:cNvPr id="8" name="TextBox 7"/>
          <p:cNvSpPr txBox="1"/>
          <p:nvPr/>
        </p:nvSpPr>
        <p:spPr>
          <a:xfrm>
            <a:off x="990600" y="2631281"/>
            <a:ext cx="7086600" cy="3693319"/>
          </a:xfrm>
          <a:prstGeom prst="rect">
            <a:avLst/>
          </a:prstGeom>
          <a:noFill/>
        </p:spPr>
        <p:txBody>
          <a:bodyPr wrap="square" rtlCol="0">
            <a:spAutoFit/>
          </a:bodyPr>
          <a:lstStyle/>
          <a:p>
            <a:r>
              <a:rPr lang="en-US" b="1" dirty="0" smtClean="0"/>
              <a:t>5. AGRICULTURE </a:t>
            </a:r>
            <a:r>
              <a:rPr lang="en-US" dirty="0" smtClean="0"/>
              <a:t>- We must make farming economically viable again. Techniques for conserving soil </a:t>
            </a:r>
            <a:r>
              <a:rPr lang="en-US" dirty="0" smtClean="0"/>
              <a:t>health, water </a:t>
            </a:r>
            <a:r>
              <a:rPr lang="en-US" dirty="0" smtClean="0"/>
              <a:t>and increasing the yields of farms must be promoted. Crop insurance – for both landowners and farm workers – must be universal, and farmers must be free to sell their crops wherever they want to maximise their income. MSP-based assurances should be extended to organic produce, crops that are part of traditional local diets, and to environmentally sustainable farming. </a:t>
            </a:r>
          </a:p>
          <a:p>
            <a:endParaRPr lang="en-US" dirty="0" smtClean="0"/>
          </a:p>
          <a:p>
            <a:r>
              <a:rPr lang="en-US" b="1" dirty="0" smtClean="0"/>
              <a:t>6. ELECTIONS AND VOTING -</a:t>
            </a:r>
            <a:r>
              <a:rPr lang="en-US" dirty="0" smtClean="0"/>
              <a:t> To involve young people more in governance and public issues, we must introduce a program of voter enrolment in all high schools and colleges, and lower the voting age for municipal and panchayat elections by 1 year.</a:t>
            </a:r>
          </a:p>
          <a:p>
            <a:endParaRPr lang="en-US" dirty="0"/>
          </a:p>
        </p:txBody>
      </p:sp>
    </p:spTree>
    <p:extLst>
      <p:ext uri="{BB962C8B-B14F-4D97-AF65-F5344CB8AC3E}">
        <p14:creationId xmlns:p14="http://schemas.microsoft.com/office/powerpoint/2010/main" val="250743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28600" y="235688"/>
            <a:ext cx="1219200" cy="1516912"/>
          </a:xfrm>
          <a:prstGeom prst="rect">
            <a:avLst/>
          </a:prstGeom>
          <a:noFill/>
          <a:ln w="9525">
            <a:noFill/>
            <a:miter lim="800000"/>
            <a:headEnd/>
            <a:tailEnd/>
          </a:ln>
          <a:effectLst/>
        </p:spPr>
      </p:pic>
      <p:sp>
        <p:nvSpPr>
          <p:cNvPr id="7" name="TextBox 6"/>
          <p:cNvSpPr txBox="1"/>
          <p:nvPr/>
        </p:nvSpPr>
        <p:spPr>
          <a:xfrm>
            <a:off x="2362200" y="725269"/>
            <a:ext cx="3854966" cy="646331"/>
          </a:xfrm>
          <a:prstGeom prst="rect">
            <a:avLst/>
          </a:prstGeom>
          <a:noFill/>
        </p:spPr>
        <p:txBody>
          <a:bodyPr wrap="none" rtlCol="0">
            <a:spAutoFit/>
          </a:bodyPr>
          <a:lstStyle/>
          <a:p>
            <a:r>
              <a:rPr lang="en-US" sz="3600" b="1" dirty="0" smtClean="0"/>
              <a:t>Vision for the State</a:t>
            </a:r>
            <a:endParaRPr lang="en-US" sz="3600" b="1" dirty="0"/>
          </a:p>
        </p:txBody>
      </p:sp>
      <p:sp>
        <p:nvSpPr>
          <p:cNvPr id="8" name="TextBox 7"/>
          <p:cNvSpPr txBox="1"/>
          <p:nvPr/>
        </p:nvSpPr>
        <p:spPr>
          <a:xfrm>
            <a:off x="1066800" y="2590800"/>
            <a:ext cx="7086600" cy="3416320"/>
          </a:xfrm>
          <a:prstGeom prst="rect">
            <a:avLst/>
          </a:prstGeom>
          <a:noFill/>
        </p:spPr>
        <p:txBody>
          <a:bodyPr wrap="square" rtlCol="0">
            <a:spAutoFit/>
          </a:bodyPr>
          <a:lstStyle/>
          <a:p>
            <a:r>
              <a:rPr lang="en-US" b="1" dirty="0"/>
              <a:t>7</a:t>
            </a:r>
            <a:r>
              <a:rPr lang="en-US" b="1" dirty="0" smtClean="0"/>
              <a:t>. EMPLOYMENT AND LIVELIHOODS </a:t>
            </a:r>
            <a:r>
              <a:rPr lang="en-US" b="1" dirty="0"/>
              <a:t> </a:t>
            </a:r>
            <a:r>
              <a:rPr lang="en-US" dirty="0" smtClean="0"/>
              <a:t>- The State must focus on emerging industries that have the potential to create new employment for the next 20 years. Employment-intensive sectors must get preference in allocation of state resources for economic development. People should be helped to create their own small businesses, since the majority of the employment is in small and medium firms. </a:t>
            </a:r>
            <a:br>
              <a:rPr lang="en-US" dirty="0" smtClean="0"/>
            </a:br>
            <a:r>
              <a:rPr lang="en-US" dirty="0" smtClean="0"/>
              <a:t/>
            </a:r>
            <a:br>
              <a:rPr lang="en-US" dirty="0" smtClean="0"/>
            </a:br>
            <a:r>
              <a:rPr lang="en-US" dirty="0" smtClean="0"/>
              <a:t>Every person should get a skills-education credit of Rs.50,000 every 10 years to learn any skill that can help them remain competitive in the economy. Livelihoods for street vendors will be promoted in cities as per guidelines of national policy. There must be a minimum wage for all work, corresponding to the cost of living in each district.</a:t>
            </a:r>
            <a:endParaRPr lang="en-US" dirty="0"/>
          </a:p>
        </p:txBody>
      </p:sp>
    </p:spTree>
    <p:extLst>
      <p:ext uri="{BB962C8B-B14F-4D97-AF65-F5344CB8AC3E}">
        <p14:creationId xmlns:p14="http://schemas.microsoft.com/office/powerpoint/2010/main" val="250743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80115" y="1893192"/>
            <a:ext cx="8519375" cy="2575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2"/>
          <a:srcRect/>
          <a:stretch>
            <a:fillRect/>
          </a:stretch>
        </p:blipFill>
        <p:spPr bwMode="auto">
          <a:xfrm>
            <a:off x="7162800" y="381000"/>
            <a:ext cx="1666875" cy="11906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228600" y="235688"/>
            <a:ext cx="1219200" cy="1516912"/>
          </a:xfrm>
          <a:prstGeom prst="rect">
            <a:avLst/>
          </a:prstGeom>
          <a:noFill/>
          <a:ln w="9525">
            <a:noFill/>
            <a:miter lim="800000"/>
            <a:headEnd/>
            <a:tailEnd/>
          </a:ln>
          <a:effectLst/>
        </p:spPr>
      </p:pic>
      <p:sp>
        <p:nvSpPr>
          <p:cNvPr id="7" name="TextBox 6"/>
          <p:cNvSpPr txBox="1"/>
          <p:nvPr/>
        </p:nvSpPr>
        <p:spPr>
          <a:xfrm>
            <a:off x="2362200" y="725269"/>
            <a:ext cx="3854966" cy="646331"/>
          </a:xfrm>
          <a:prstGeom prst="rect">
            <a:avLst/>
          </a:prstGeom>
          <a:noFill/>
        </p:spPr>
        <p:txBody>
          <a:bodyPr wrap="none" rtlCol="0">
            <a:spAutoFit/>
          </a:bodyPr>
          <a:lstStyle/>
          <a:p>
            <a:r>
              <a:rPr lang="en-US" sz="3600" b="1" dirty="0" smtClean="0"/>
              <a:t>Vision for the State</a:t>
            </a:r>
            <a:endParaRPr lang="en-US" sz="3600" b="1" dirty="0"/>
          </a:p>
        </p:txBody>
      </p:sp>
      <p:sp>
        <p:nvSpPr>
          <p:cNvPr id="8" name="TextBox 7"/>
          <p:cNvSpPr txBox="1"/>
          <p:nvPr/>
        </p:nvSpPr>
        <p:spPr>
          <a:xfrm>
            <a:off x="990600" y="2700278"/>
            <a:ext cx="7086600" cy="1754326"/>
          </a:xfrm>
          <a:prstGeom prst="rect">
            <a:avLst/>
          </a:prstGeom>
          <a:noFill/>
        </p:spPr>
        <p:txBody>
          <a:bodyPr wrap="square" rtlCol="0">
            <a:spAutoFit/>
          </a:bodyPr>
          <a:lstStyle/>
          <a:p>
            <a:r>
              <a:rPr lang="en-US" b="1" dirty="0" smtClean="0"/>
              <a:t>8. GENDER  </a:t>
            </a:r>
            <a:r>
              <a:rPr lang="en-US" dirty="0" smtClean="0"/>
              <a:t>- The equal treatment of children as well as adults without discrimination on the basis of gender should be uniformly applied across many policies. State spending on education, sports, and skills development must be equal. </a:t>
            </a:r>
            <a:r>
              <a:rPr lang="en-US" dirty="0" smtClean="0"/>
              <a:t>At least 20</a:t>
            </a:r>
            <a:r>
              <a:rPr lang="en-US" dirty="0" smtClean="0"/>
              <a:t>% of all government contracts should be awarded to women-owned businesses. All statutory bodies shall have at least 1/3 of their members as women. </a:t>
            </a:r>
            <a:endParaRPr lang="en-US" dirty="0"/>
          </a:p>
        </p:txBody>
      </p:sp>
    </p:spTree>
    <p:extLst>
      <p:ext uri="{BB962C8B-B14F-4D97-AF65-F5344CB8AC3E}">
        <p14:creationId xmlns:p14="http://schemas.microsoft.com/office/powerpoint/2010/main" val="2507433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1352</Words>
  <Application>Microsoft Office PowerPoint</Application>
  <PresentationFormat>On-screen Show (4:3)</PresentationFormat>
  <Paragraphs>122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Vivek</dc:creator>
  <cp:lastModifiedBy>staff</cp:lastModifiedBy>
  <cp:revision>25</cp:revision>
  <dcterms:created xsi:type="dcterms:W3CDTF">2018-04-29T08:37:18Z</dcterms:created>
  <dcterms:modified xsi:type="dcterms:W3CDTF">2018-05-03T11:35:55Z</dcterms:modified>
</cp:coreProperties>
</file>